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Athiti" panose="00000500000000000000" pitchFamily="2" charset="-34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Kanit" pitchFamily="2" charset="-34"/>
      <p:regular r:id="rId17"/>
      <p:bold r:id="rId18"/>
      <p:italic r:id="rId19"/>
      <p:boldItalic r:id="rId20"/>
    </p:embeddedFont>
    <p:embeddedFont>
      <p:font typeface="Kanit Light" pitchFamily="2" charset="-34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26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17C1-AB9C-A70B-DC84-98C892704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E8F16-DE53-152A-E0C2-60C18BA43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DA58-0502-FF33-D2A2-14F83A99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6DC64-C946-D655-1FA1-2E880881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C0FE-2E40-45C1-FF12-0F914074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F51E-6D10-8BA7-7AD4-07399808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E340C-FA2D-C473-066C-C4B26151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F8E6C-2A0E-C81C-575A-6D6FF54C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5DD01-2A8C-E0B0-211C-1B813BDE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E117-4D2E-7131-A532-9E11DFD6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5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BE947-0AD9-7581-A4FC-E95FA5933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0A774-C282-3B53-2815-5B8BE0899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4B5F-2811-69B5-C869-E043C684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00577-18B7-3246-A7CA-A235F9CA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72929-698C-A12D-E6AF-2FB3ABA1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7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83FB-6B41-E4FC-362D-C90ED2BB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6C4F-A5E6-4CFC-7E01-280510EC2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3002D-52EE-87AD-A5B8-8C804D39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DBD5B-E527-28B1-40BD-2E3F16FC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C4A6D-63FD-4CEE-A44E-F782328B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DA21-2D31-C8CC-6F80-4D9BB8140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7928A-D87D-E167-FD86-6B8DC5CE5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2D96-D60F-4235-C426-35EB51BC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C016-5CEF-B9C9-8DEA-0E03F0E5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731D0-D348-D181-EAAB-A9231E5F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6A14-7C37-1DC0-EB6E-B3FBD2C7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2A86-EDA2-380E-CD9F-355D2B0E1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FBA0A-D961-F304-1B2E-869560252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E2026-45C3-D5A0-0F07-CDD6F2D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589E5-4B41-09AF-DD4C-6929BBEC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37B53-F76E-173F-E06A-67E71884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C909-C793-D2C6-8FED-C97CE66A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995B8-8225-0F91-02AE-4B40380D1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0992C-3151-2FDB-25B1-A37965F32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F202E-A2C5-484E-97F6-26476E143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C3C77-6716-9369-1F37-4B79FA8DA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1AF4D-76D5-E603-FC8C-4CE45B39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4181C-ECB3-896C-ACFF-A69F9183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5E8D7-2642-36CB-69D6-BD16C961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6084-0F2D-6AB6-5BFB-F4B398DA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2C3EC-214D-450F-D694-79F77A00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91461-BDD3-6425-785C-FF09E502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C8F50-74EB-4384-EB89-D5DF7305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71517-9249-63FE-D79D-EDB7A27E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E8A26-5C38-A855-63FC-B6687A4F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9D138-B686-4D5D-B71C-D1588DFD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4079-071C-4D87-4593-F6884784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1B27-C8A2-1F71-6001-38A094FE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A0DC1-33DD-4BB3-9063-51C319106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356E0-6B1E-77D3-E006-92209587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2FF84-3A29-78E3-CC75-853DCB5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41776-CBAC-CF4E-8A71-348C7D679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6F19-1FDA-BD26-DA32-BD89CBB6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F564C-F7F8-D990-7E9E-3EA7CC3E5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1AA7F-8255-D891-0864-10F55540F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F990B-0F2A-D64A-6C45-6947A26E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455F4-4D46-CD5F-46BF-FCA8752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7CDD5-49BD-4594-52ED-39D38D6D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0DEE6-AAD4-1D0B-FC3F-572EA0B8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80C06-CBA7-732B-1629-3CD0F0727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D1FC-7F1C-FBDF-D91F-C11C63BF4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25EF-47B8-401A-94A0-0CA051BC4ED7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C003-4008-8821-A28B-F379466E1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AEDE0-E748-6E8B-9EEA-62B7C4595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2B674-B79C-42AD-80C7-8A2C79FA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2773B96-0328-54E1-94DE-07C821BCECD2}"/>
              </a:ext>
            </a:extLst>
          </p:cNvPr>
          <p:cNvSpPr/>
          <p:nvPr/>
        </p:nvSpPr>
        <p:spPr>
          <a:xfrm>
            <a:off x="2977096" y="2945968"/>
            <a:ext cx="6177064" cy="6177064"/>
          </a:xfrm>
          <a:prstGeom prst="ellipse">
            <a:avLst/>
          </a:prstGeom>
          <a:solidFill>
            <a:srgbClr val="006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rbucks - Wikipedia">
            <a:extLst>
              <a:ext uri="{FF2B5EF4-FFF2-40B4-BE49-F238E27FC236}">
                <a16:creationId xmlns:a16="http://schemas.microsoft.com/office/drawing/2014/main" id="{1FFF9B12-8D98-FFF7-5A1A-1BB72ADA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73" y="1093821"/>
            <a:ext cx="1578967" cy="15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B48849-11DE-A7E4-4192-A8D2151D6235}"/>
              </a:ext>
            </a:extLst>
          </p:cNvPr>
          <p:cNvSpPr txBox="1"/>
          <p:nvPr/>
        </p:nvSpPr>
        <p:spPr>
          <a:xfrm>
            <a:off x="3597096" y="4324701"/>
            <a:ext cx="499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แนะนำเมนูพิเศษ  </a:t>
            </a:r>
            <a:br>
              <a:rPr lang="th-TH" sz="3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</a:br>
            <a:r>
              <a:rPr lang="th-TH" sz="3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เฉพาะประเทศไทย</a:t>
            </a:r>
            <a:endParaRPr lang="en-US" sz="3600" dirty="0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3" name="ใจอ้วน Sugar High - STAMP feat. YOUNG K of DAY6 [ Official Music Video ] (1)">
            <a:hlinkClick r:id="" action="ppaction://media"/>
            <a:extLst>
              <a:ext uri="{FF2B5EF4-FFF2-40B4-BE49-F238E27FC236}">
                <a16:creationId xmlns:a16="http://schemas.microsoft.com/office/drawing/2014/main" id="{3428698A-5BC7-6158-2E98-2C3FA6B2B5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48740" y="-4383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2773B96-0328-54E1-94DE-07C821BCECD2}"/>
              </a:ext>
            </a:extLst>
          </p:cNvPr>
          <p:cNvSpPr/>
          <p:nvPr/>
        </p:nvSpPr>
        <p:spPr>
          <a:xfrm>
            <a:off x="7565991" y="2588388"/>
            <a:ext cx="5205812" cy="5205812"/>
          </a:xfrm>
          <a:prstGeom prst="ellipse">
            <a:avLst/>
          </a:prstGeom>
          <a:solidFill>
            <a:srgbClr val="006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rbucks - Wikipedia">
            <a:extLst>
              <a:ext uri="{FF2B5EF4-FFF2-40B4-BE49-F238E27FC236}">
                <a16:creationId xmlns:a16="http://schemas.microsoft.com/office/drawing/2014/main" id="{1FFF9B12-8D98-FFF7-5A1A-1BB72ADA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75" y="876581"/>
            <a:ext cx="1578967" cy="15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AA54320-CF5B-597D-A443-B07A42E66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000" y1="78875" x2="46000" y2="84750"/>
                        <a14:foregroundMark x1="46000" y1="84750" x2="53927" y2="84520"/>
                        <a14:foregroundMark x1="55717" y1="83126" x2="58500" y2="79625"/>
                        <a14:foregroundMark x1="46875" y1="84875" x2="53000" y2="85125"/>
                        <a14:foregroundMark x1="53606" y1="85104" x2="49000" y2="84750"/>
                        <a14:foregroundMark x1="49000" y1="84750" x2="49000" y2="84750"/>
                        <a14:backgroundMark x1="53250" y1="85750" x2="54250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6" t="23497" r="31479"/>
          <a:stretch/>
        </p:blipFill>
        <p:spPr bwMode="auto">
          <a:xfrm rot="20719068">
            <a:off x="8711261" y="1689624"/>
            <a:ext cx="1293868" cy="25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53CBD5-ABF4-DFA1-A96F-842B060E12A0}"/>
              </a:ext>
            </a:extLst>
          </p:cNvPr>
          <p:cNvSpPr txBox="1"/>
          <p:nvPr/>
        </p:nvSpPr>
        <p:spPr>
          <a:xfrm>
            <a:off x="8412259" y="4613373"/>
            <a:ext cx="328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แนะนำเมนูพิเศษ  </a:t>
            </a:r>
            <a:br>
              <a:rPr lang="th-TH" sz="24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</a:br>
            <a:r>
              <a:rPr lang="th-TH" sz="24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เฉพาะประเทศไทย</a:t>
            </a:r>
            <a:endParaRPr lang="en-US" sz="2400" dirty="0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A6682D0-0AA4-91D3-3BCA-97289F9E6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000" y1="80000" x2="47875" y2="84625"/>
                        <a14:foregroundMark x1="47875" y1="84625" x2="56250" y2="83000"/>
                        <a14:foregroundMark x1="56250" y1="83000" x2="57750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23110" r="30741" b="8445"/>
          <a:stretch/>
        </p:blipFill>
        <p:spPr bwMode="auto">
          <a:xfrm rot="17061086">
            <a:off x="6988176" y="4519886"/>
            <a:ext cx="1114328" cy="197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2C3C8D1-0BFE-D3EE-EE49-FB3FFA68E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14371" r="32667" b="1037"/>
          <a:stretch/>
        </p:blipFill>
        <p:spPr bwMode="auto">
          <a:xfrm rot="18665644">
            <a:off x="7425809" y="2847011"/>
            <a:ext cx="958346" cy="22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E34F2A-873D-EA74-4B89-641576737DBD}"/>
              </a:ext>
            </a:extLst>
          </p:cNvPr>
          <p:cNvSpPr txBox="1"/>
          <p:nvPr/>
        </p:nvSpPr>
        <p:spPr>
          <a:xfrm>
            <a:off x="1064534" y="3074585"/>
            <a:ext cx="4474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solidFill>
                  <a:srgbClr val="00643C"/>
                </a:solidFill>
                <a:latin typeface="Kanit" pitchFamily="2" charset="-34"/>
                <a:cs typeface="Kanit" pitchFamily="2" charset="-34"/>
              </a:rPr>
              <a:t>เพราะเข้าใจว่าลูกค้าในแต่ละประเทศอาจมีความชื่นชอบต่างกันออกไป สตาร์บัคส์จึงตั้งใจรังสรรค์เมนูพิเศษขึ้นสำหรับแต่ละประเทศ เพื่อให้ตรงกับความต้องการมากที่สุด สำหรับเครื่องดื่มพิเศษที่จำหน่ายเฉพาะในไทย</a:t>
            </a:r>
            <a:endParaRPr lang="en-US" sz="2000" dirty="0">
              <a:solidFill>
                <a:srgbClr val="00643C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05DA3D-D1F2-F01B-276A-147A8DFB5E17}"/>
              </a:ext>
            </a:extLst>
          </p:cNvPr>
          <p:cNvSpPr txBox="1"/>
          <p:nvPr/>
        </p:nvSpPr>
        <p:spPr>
          <a:xfrm>
            <a:off x="-1305638" y="2599703"/>
            <a:ext cx="4474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800" dirty="0">
                <a:solidFill>
                  <a:srgbClr val="00643C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“</a:t>
            </a:r>
            <a:endParaRPr lang="en-US" sz="8800" dirty="0">
              <a:solidFill>
                <a:srgbClr val="00643C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887B9-36C7-FE73-2643-CB25BE6F51DB}"/>
              </a:ext>
            </a:extLst>
          </p:cNvPr>
          <p:cNvSpPr txBox="1"/>
          <p:nvPr/>
        </p:nvSpPr>
        <p:spPr>
          <a:xfrm>
            <a:off x="3009266" y="4843817"/>
            <a:ext cx="4474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800" dirty="0">
                <a:solidFill>
                  <a:srgbClr val="00643C"/>
                </a:solidFill>
                <a:latin typeface="Athiti" panose="00000500000000000000" pitchFamily="2" charset="-34"/>
                <a:cs typeface="Athiti" panose="00000500000000000000" pitchFamily="2" charset="-34"/>
              </a:rPr>
              <a:t>”</a:t>
            </a:r>
            <a:endParaRPr lang="en-US" sz="8800" dirty="0">
              <a:solidFill>
                <a:srgbClr val="00643C"/>
              </a:solidFill>
              <a:latin typeface="Athiti" panose="00000500000000000000" pitchFamily="2" charset="-34"/>
              <a:cs typeface="Athiti" panose="00000500000000000000" pitchFamily="2" charset="-34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67CD234-6D43-28D3-19FC-2A9F268C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1375" y1="81000" x2="41375" y2="78875"/>
                        <a14:foregroundMark x1="57500" y1="81875" x2="58500" y2="78500"/>
                        <a14:foregroundMark x1="58625" y1="78125" x2="58625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21185" r="32000"/>
          <a:stretch/>
        </p:blipFill>
        <p:spPr bwMode="auto">
          <a:xfrm>
            <a:off x="10456906" y="1444950"/>
            <a:ext cx="1241976" cy="26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59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Char"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2773B96-0328-54E1-94DE-07C821BCECD2}"/>
              </a:ext>
            </a:extLst>
          </p:cNvPr>
          <p:cNvSpPr/>
          <p:nvPr/>
        </p:nvSpPr>
        <p:spPr>
          <a:xfrm>
            <a:off x="7005051" y="3119022"/>
            <a:ext cx="5741290" cy="5741290"/>
          </a:xfrm>
          <a:prstGeom prst="ellipse">
            <a:avLst/>
          </a:prstGeom>
          <a:solidFill>
            <a:srgbClr val="006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rbucks - Wikipedia">
            <a:extLst>
              <a:ext uri="{FF2B5EF4-FFF2-40B4-BE49-F238E27FC236}">
                <a16:creationId xmlns:a16="http://schemas.microsoft.com/office/drawing/2014/main" id="{1FFF9B12-8D98-FFF7-5A1A-1BB72ADA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7" y="230221"/>
            <a:ext cx="1578967" cy="15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AA54320-CF5B-597D-A443-B07A42E66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000" y1="78875" x2="46000" y2="84750"/>
                        <a14:foregroundMark x1="46000" y1="84750" x2="53927" y2="84520"/>
                        <a14:foregroundMark x1="55717" y1="83126" x2="58500" y2="79625"/>
                        <a14:foregroundMark x1="46875" y1="84875" x2="53000" y2="85125"/>
                        <a14:foregroundMark x1="53606" y1="85104" x2="49000" y2="84750"/>
                        <a14:foregroundMark x1="49000" y1="84750" x2="49000" y2="84750"/>
                        <a14:backgroundMark x1="53250" y1="85750" x2="54250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6" t="23497" r="31479"/>
          <a:stretch/>
        </p:blipFill>
        <p:spPr bwMode="auto">
          <a:xfrm rot="20495224">
            <a:off x="7126755" y="258362"/>
            <a:ext cx="3673622" cy="71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D2B7D9-1635-141F-A6E9-D8182E39C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2000" y1="80000" x2="54667" y2="83167"/>
                        <a14:foregroundMark x1="54667" y1="83167" x2="56000" y2="80167"/>
                        <a14:foregroundMark x1="56333" y1="82833" x2="58167" y2="78833"/>
                        <a14:foregroundMark x1="41000" y1="80000" x2="41167" y2="77500"/>
                        <a14:foregroundMark x1="58167" y1="81000" x2="58000" y2="78167"/>
                        <a14:foregroundMark x1="58667" y1="80000" x2="58667" y2="7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4" t="24078" r="28715"/>
          <a:stretch/>
        </p:blipFill>
        <p:spPr bwMode="auto">
          <a:xfrm rot="1562597">
            <a:off x="11629936" y="5470655"/>
            <a:ext cx="1911756" cy="347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CA8C03-6558-C90A-0AD8-4B82FFF7DE3F}"/>
              </a:ext>
            </a:extLst>
          </p:cNvPr>
          <p:cNvSpPr txBox="1"/>
          <p:nvPr/>
        </p:nvSpPr>
        <p:spPr>
          <a:xfrm>
            <a:off x="202454" y="2474893"/>
            <a:ext cx="58935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i="0" u="none" strike="noStrike" dirty="0">
                <a:solidFill>
                  <a:srgbClr val="00643C"/>
                </a:solidFill>
                <a:effectLst/>
                <a:latin typeface="Kanit" pitchFamily="2" charset="-34"/>
                <a:cs typeface="Kanit" pitchFamily="2" charset="-34"/>
              </a:rPr>
              <a:t>หอมสุวรรณ ไพน์แอปเปิ้ล </a:t>
            </a:r>
            <a:br>
              <a:rPr lang="en-US" sz="2800" b="1" i="0" u="none" strike="noStrike" dirty="0">
                <a:solidFill>
                  <a:srgbClr val="00643C"/>
                </a:solidFill>
                <a:effectLst/>
                <a:latin typeface="Kanit" pitchFamily="2" charset="-34"/>
                <a:cs typeface="Kanit" pitchFamily="2" charset="-34"/>
              </a:rPr>
            </a:br>
            <a:r>
              <a:rPr lang="th-TH" sz="2800" b="1" i="0" u="none" strike="noStrike" dirty="0">
                <a:solidFill>
                  <a:srgbClr val="00643C"/>
                </a:solidFill>
                <a:effectLst/>
                <a:latin typeface="Kanit" pitchFamily="2" charset="-34"/>
                <a:cs typeface="Kanit" pitchFamily="2" charset="-34"/>
              </a:rPr>
              <a:t>ฮิบิสคัส ที</a:t>
            </a:r>
            <a:endParaRPr lang="en-US" sz="2800" dirty="0">
              <a:solidFill>
                <a:srgbClr val="00643C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725C1-EA6C-AB08-BC1E-43A973EE4BCF}"/>
              </a:ext>
            </a:extLst>
          </p:cNvPr>
          <p:cNvSpPr txBox="1"/>
          <p:nvPr/>
        </p:nvSpPr>
        <p:spPr>
          <a:xfrm>
            <a:off x="707056" y="3705463"/>
            <a:ext cx="50266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0" i="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การผสมผสานน้ำสับปะรดหอมสุวรรณและซอสผสมเนื้อสับปะรดเข้าด้วยกัน ราดลงบนชาฮิบิสคัสและท็อปด้วยซอสและเนื้อสับปะรดชิ้นโต รวมความสดชื่นของซัมเมอร์นี้ไว้ในแก้วเดียว</a:t>
            </a:r>
            <a:endParaRPr lang="en-US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DC695D-0FD2-24F7-9F9A-6B7549A95602}"/>
              </a:ext>
            </a:extLst>
          </p:cNvPr>
          <p:cNvSpPr txBox="1"/>
          <p:nvPr/>
        </p:nvSpPr>
        <p:spPr>
          <a:xfrm>
            <a:off x="570421" y="5073706"/>
            <a:ext cx="50266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TALL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  145  |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</a:t>
            </a:r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GRAND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160  |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</a:t>
            </a:r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VENTI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175 </a:t>
            </a:r>
            <a:endParaRPr lang="en-US" sz="1400" spc="300" dirty="0">
              <a:latin typeface="Kanit Light" pitchFamily="2" charset="-34"/>
              <a:cs typeface="Kanit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020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Char"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2773B96-0328-54E1-94DE-07C821BCECD2}"/>
              </a:ext>
            </a:extLst>
          </p:cNvPr>
          <p:cNvSpPr/>
          <p:nvPr/>
        </p:nvSpPr>
        <p:spPr>
          <a:xfrm>
            <a:off x="7648574" y="-1179005"/>
            <a:ext cx="5741290" cy="5741290"/>
          </a:xfrm>
          <a:prstGeom prst="ellipse">
            <a:avLst/>
          </a:prstGeom>
          <a:solidFill>
            <a:srgbClr val="006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tarbucks - Wikipedia">
            <a:extLst>
              <a:ext uri="{FF2B5EF4-FFF2-40B4-BE49-F238E27FC236}">
                <a16:creationId xmlns:a16="http://schemas.microsoft.com/office/drawing/2014/main" id="{1FFF9B12-8D98-FFF7-5A1A-1BB72ADA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7" y="230221"/>
            <a:ext cx="1578967" cy="15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AA54320-CF5B-597D-A443-B07A42E66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000" y1="78875" x2="46000" y2="84750"/>
                        <a14:foregroundMark x1="46000" y1="84750" x2="53927" y2="84520"/>
                        <a14:foregroundMark x1="55717" y1="83126" x2="58500" y2="79625"/>
                        <a14:foregroundMark x1="46875" y1="84875" x2="53000" y2="85125"/>
                        <a14:foregroundMark x1="53606" y1="85104" x2="49000" y2="84750"/>
                        <a14:foregroundMark x1="49000" y1="84750" x2="49000" y2="84750"/>
                        <a14:backgroundMark x1="53250" y1="85750" x2="54250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6" t="23497" r="31479"/>
          <a:stretch/>
        </p:blipFill>
        <p:spPr bwMode="auto">
          <a:xfrm rot="20495224">
            <a:off x="5989214" y="-2271222"/>
            <a:ext cx="1341603" cy="26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DF121-BFB6-E969-3716-02C8CEA92AAC}"/>
              </a:ext>
            </a:extLst>
          </p:cNvPr>
          <p:cNvSpPr txBox="1"/>
          <p:nvPr/>
        </p:nvSpPr>
        <p:spPr>
          <a:xfrm>
            <a:off x="897370" y="2474893"/>
            <a:ext cx="43925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643C"/>
                </a:solidFill>
                <a:latin typeface="Kanit" pitchFamily="2" charset="-34"/>
                <a:cs typeface="Kanit" pitchFamily="2" charset="-34"/>
              </a:rPr>
              <a:t>หอมสุวรรณ ไพน์แอปเปิ้ล แบล็ค ที </a:t>
            </a:r>
            <a:endParaRPr lang="en-US" sz="2800" b="1" dirty="0">
              <a:solidFill>
                <a:srgbClr val="00643C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70493-0E7D-1DC4-A1F1-0CEC358742BB}"/>
              </a:ext>
            </a:extLst>
          </p:cNvPr>
          <p:cNvSpPr txBox="1"/>
          <p:nvPr/>
        </p:nvSpPr>
        <p:spPr>
          <a:xfrm>
            <a:off x="781940" y="3678631"/>
            <a:ext cx="4889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0000"/>
                </a:solidFill>
                <a:latin typeface="Kanit Light" pitchFamily="2" charset="-34"/>
                <a:cs typeface="Kanit Light" pitchFamily="2" charset="-34"/>
              </a:rPr>
              <a:t>การผสมผสานน้ำสับปะรดหอมสุวรรณและซอสผสมเนื้อสับปะรดเข้าด้วยกัน ราดลงบนชาและท็อปด้วย ซอสและเนื้อสับปะรดชิ้นโต รวมความสดชื่นของซัมเมอร์นี้ไว้ในแก้วเดียว</a:t>
            </a:r>
            <a:endParaRPr lang="en-US" dirty="0">
              <a:solidFill>
                <a:srgbClr val="0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1C7C7-96F9-93EF-81AA-1DE8D07C5B6A}"/>
              </a:ext>
            </a:extLst>
          </p:cNvPr>
          <p:cNvSpPr txBox="1"/>
          <p:nvPr/>
        </p:nvSpPr>
        <p:spPr>
          <a:xfrm>
            <a:off x="825153" y="5074420"/>
            <a:ext cx="50266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TALL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  145  |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</a:t>
            </a:r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GRAND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160  |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</a:t>
            </a:r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VENTI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175 </a:t>
            </a:r>
            <a:endParaRPr lang="en-US" sz="1400" spc="300" dirty="0"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C707795-2156-3324-31DD-3DCB8DFCC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14371" r="32667" b="1037"/>
          <a:stretch/>
        </p:blipFill>
        <p:spPr bwMode="auto">
          <a:xfrm rot="18665644">
            <a:off x="13066358" y="5195452"/>
            <a:ext cx="958346" cy="22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B9C6BCB-5286-0B1D-5076-0E8D6FFAB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375" y1="81000" x2="41375" y2="78875"/>
                        <a14:foregroundMark x1="57500" y1="81875" x2="58500" y2="78500"/>
                        <a14:foregroundMark x1="58625" y1="78125" x2="58625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21185" r="32000"/>
          <a:stretch/>
        </p:blipFill>
        <p:spPr bwMode="auto">
          <a:xfrm rot="747460">
            <a:off x="7148186" y="47890"/>
            <a:ext cx="3650177" cy="76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82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Char"/>
      </p:transition>
    </mc:Choice>
    <mc:Fallback xmlns=""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2773B96-0328-54E1-94DE-07C821BCECD2}"/>
              </a:ext>
            </a:extLst>
          </p:cNvPr>
          <p:cNvSpPr/>
          <p:nvPr/>
        </p:nvSpPr>
        <p:spPr>
          <a:xfrm>
            <a:off x="6786719" y="3088195"/>
            <a:ext cx="5741290" cy="5741290"/>
          </a:xfrm>
          <a:prstGeom prst="ellipse">
            <a:avLst/>
          </a:prstGeom>
          <a:solidFill>
            <a:srgbClr val="006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tarbucks - Wikipedia">
            <a:extLst>
              <a:ext uri="{FF2B5EF4-FFF2-40B4-BE49-F238E27FC236}">
                <a16:creationId xmlns:a16="http://schemas.microsoft.com/office/drawing/2014/main" id="{1FFF9B12-8D98-FFF7-5A1A-1BB72ADA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7" y="230221"/>
            <a:ext cx="1578967" cy="15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DF121-BFB6-E969-3716-02C8CEA92AAC}"/>
              </a:ext>
            </a:extLst>
          </p:cNvPr>
          <p:cNvSpPr txBox="1"/>
          <p:nvPr/>
        </p:nvSpPr>
        <p:spPr>
          <a:xfrm>
            <a:off x="781940" y="2474893"/>
            <a:ext cx="47740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643C"/>
                </a:solidFill>
                <a:latin typeface="Kanit" pitchFamily="2" charset="-34"/>
                <a:cs typeface="Kanit" pitchFamily="2" charset="-34"/>
              </a:rPr>
              <a:t>ม่วนใจ๋ ไวท์ ช็อกโกแลต อัฟโฟกาโต้ สไตล์ แฟรบปูชิโน่</a:t>
            </a:r>
            <a:endParaRPr lang="en-US" sz="2800" b="1" dirty="0">
              <a:solidFill>
                <a:srgbClr val="00643C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70493-0E7D-1DC4-A1F1-0CEC358742BB}"/>
              </a:ext>
            </a:extLst>
          </p:cNvPr>
          <p:cNvSpPr txBox="1"/>
          <p:nvPr/>
        </p:nvSpPr>
        <p:spPr>
          <a:xfrm>
            <a:off x="781940" y="3678631"/>
            <a:ext cx="48895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0000"/>
                </a:solidFill>
                <a:latin typeface="Kanit Light" pitchFamily="2" charset="-34"/>
                <a:cs typeface="Kanit Light" pitchFamily="2" charset="-34"/>
              </a:rPr>
              <a:t>การรังสรรค์เครื่องดื่มโดยการนำชอตเอสเพรสโซ่ม่วนใจ๋ เบลนด์ อันเป็นเอกลักษณ์ราดลงบนนมปั่นที่ผสมผสานซอสไวท์ ช็อกโกแลตในแบบอัฟโฟกาโต้สไตล์ ตกแต่งด้านบนด้วยวิปครีมเอสเพรสโซ่ที่ให้รสสัมผัสนุ่มละมุนและปิดท้ายด้วยการเพิ่มความหอมความกรุบกรอบด้วยโคโค่นัท ชิพส์</a:t>
            </a:r>
            <a:endParaRPr lang="en-US" dirty="0">
              <a:solidFill>
                <a:srgbClr val="0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1C7C7-96F9-93EF-81AA-1DE8D07C5B6A}"/>
              </a:ext>
            </a:extLst>
          </p:cNvPr>
          <p:cNvSpPr txBox="1"/>
          <p:nvPr/>
        </p:nvSpPr>
        <p:spPr>
          <a:xfrm>
            <a:off x="829835" y="5528699"/>
            <a:ext cx="50266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GRAND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185</a:t>
            </a:r>
            <a:endParaRPr lang="en-US" sz="1400" spc="300" dirty="0"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C707795-2156-3324-31DD-3DCB8DFCC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14371" r="32667" b="1037"/>
          <a:stretch/>
        </p:blipFill>
        <p:spPr bwMode="auto">
          <a:xfrm rot="20823690">
            <a:off x="7567898" y="-61813"/>
            <a:ext cx="3118129" cy="748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186FA78-07B9-FC1E-25D8-F31476507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000" y1="80000" x2="47875" y2="84625"/>
                        <a14:foregroundMark x1="47875" y1="84625" x2="56250" y2="83000"/>
                        <a14:foregroundMark x1="56250" y1="83000" x2="57750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23110" r="30741" b="8445"/>
          <a:stretch/>
        </p:blipFill>
        <p:spPr bwMode="auto">
          <a:xfrm rot="17061086">
            <a:off x="14667447" y="5326691"/>
            <a:ext cx="1114328" cy="197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A1E7CAC-6FF0-E2CC-AD1B-FFFE3CFF9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375" y1="81000" x2="41375" y2="78875"/>
                        <a14:foregroundMark x1="57500" y1="81875" x2="58500" y2="78500"/>
                        <a14:foregroundMark x1="58625" y1="78125" x2="58625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21185" r="32000"/>
          <a:stretch/>
        </p:blipFill>
        <p:spPr bwMode="auto">
          <a:xfrm rot="747460">
            <a:off x="4725301" y="7210324"/>
            <a:ext cx="1359961" cy="28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28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Char"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2773B96-0328-54E1-94DE-07C821BCECD2}"/>
              </a:ext>
            </a:extLst>
          </p:cNvPr>
          <p:cNvSpPr/>
          <p:nvPr/>
        </p:nvSpPr>
        <p:spPr>
          <a:xfrm>
            <a:off x="7670639" y="-1620965"/>
            <a:ext cx="5741290" cy="5741290"/>
          </a:xfrm>
          <a:prstGeom prst="ellipse">
            <a:avLst/>
          </a:prstGeom>
          <a:solidFill>
            <a:srgbClr val="0064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tarbucks - Wikipedia">
            <a:extLst>
              <a:ext uri="{FF2B5EF4-FFF2-40B4-BE49-F238E27FC236}">
                <a16:creationId xmlns:a16="http://schemas.microsoft.com/office/drawing/2014/main" id="{1FFF9B12-8D98-FFF7-5A1A-1BB72ADA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7" y="230221"/>
            <a:ext cx="1578967" cy="15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9DF121-BFB6-E969-3716-02C8CEA92AAC}"/>
              </a:ext>
            </a:extLst>
          </p:cNvPr>
          <p:cNvSpPr txBox="1"/>
          <p:nvPr/>
        </p:nvSpPr>
        <p:spPr>
          <a:xfrm>
            <a:off x="897370" y="2474893"/>
            <a:ext cx="43925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643C"/>
                </a:solidFill>
                <a:latin typeface="Kanit" pitchFamily="2" charset="-34"/>
                <a:cs typeface="Kanit" pitchFamily="2" charset="-34"/>
              </a:rPr>
              <a:t>หอมสุวรรณ ไพน์แอปเปิ้ล โคลด์ บรูว์</a:t>
            </a:r>
            <a:endParaRPr lang="en-US" sz="2800" b="1" dirty="0">
              <a:solidFill>
                <a:srgbClr val="00643C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70493-0E7D-1DC4-A1F1-0CEC358742BB}"/>
              </a:ext>
            </a:extLst>
          </p:cNvPr>
          <p:cNvSpPr txBox="1"/>
          <p:nvPr/>
        </p:nvSpPr>
        <p:spPr>
          <a:xfrm>
            <a:off x="781940" y="3678631"/>
            <a:ext cx="4889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0000"/>
                </a:solidFill>
                <a:latin typeface="Kanit Light" pitchFamily="2" charset="-34"/>
                <a:cs typeface="Kanit Light" pitchFamily="2" charset="-34"/>
              </a:rPr>
              <a:t>การผสมผสานน้ำสับปะรดหอมสุวรรณและซอสผสมเนื้อสับปะรดเข้าด้วยกัน ราดลงบนกาแฟโคลด์ บรูว์และ ท็อปด้วยซอสและเนื้อสับปะรดชิ้นโต รวมความสดชื่นของซัมเมอร์นี้ไว้ในแก้วเดียว</a:t>
            </a:r>
            <a:endParaRPr lang="en-US" dirty="0">
              <a:solidFill>
                <a:srgbClr val="0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01C7C7-96F9-93EF-81AA-1DE8D07C5B6A}"/>
              </a:ext>
            </a:extLst>
          </p:cNvPr>
          <p:cNvSpPr txBox="1"/>
          <p:nvPr/>
        </p:nvSpPr>
        <p:spPr>
          <a:xfrm>
            <a:off x="825153" y="5074420"/>
            <a:ext cx="50266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TALL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  145  |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</a:t>
            </a:r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GRAND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160  |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</a:t>
            </a:r>
            <a:r>
              <a:rPr lang="en-US" sz="1400" b="1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VENTI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" pitchFamily="2" charset="-34"/>
                <a:cs typeface="Kanit" pitchFamily="2" charset="-34"/>
              </a:rPr>
              <a:t>  </a:t>
            </a:r>
            <a:r>
              <a:rPr lang="en-US" sz="1400" b="0" i="0" spc="300" dirty="0">
                <a:solidFill>
                  <a:srgbClr val="000000"/>
                </a:solidFill>
                <a:effectLst/>
                <a:latin typeface="Kanit Light" pitchFamily="2" charset="-34"/>
                <a:cs typeface="Kanit Light" pitchFamily="2" charset="-34"/>
              </a:rPr>
              <a:t>175 </a:t>
            </a:r>
            <a:endParaRPr lang="en-US" sz="1400" spc="300" dirty="0"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5C707795-2156-3324-31DD-3DCB8DFCC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14371" r="32667" b="1037"/>
          <a:stretch/>
        </p:blipFill>
        <p:spPr bwMode="auto">
          <a:xfrm rot="18665644">
            <a:off x="6373625" y="-2191457"/>
            <a:ext cx="958346" cy="22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C6EF65C-607C-FEB8-D795-126F35116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000" y1="80000" x2="47875" y2="84625"/>
                        <a14:foregroundMark x1="47875" y1="84625" x2="56250" y2="83000"/>
                        <a14:foregroundMark x1="56250" y1="83000" x2="57750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23110" r="30741" b="8445"/>
          <a:stretch/>
        </p:blipFill>
        <p:spPr bwMode="auto">
          <a:xfrm rot="758775">
            <a:off x="7175018" y="-244473"/>
            <a:ext cx="4010131" cy="70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2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Char"/>
      </p:transition>
    </mc:Choice>
    <mc:Fallback xmlns=""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5C0ED46-45B4-3E1D-BF8D-24F8BB6BB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75" y1="81000" x2="41375" y2="78875"/>
                        <a14:foregroundMark x1="57500" y1="81875" x2="58500" y2="78500"/>
                        <a14:foregroundMark x1="58625" y1="78125" x2="58625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21185" r="32000"/>
          <a:stretch/>
        </p:blipFill>
        <p:spPr bwMode="auto">
          <a:xfrm>
            <a:off x="-3434080" y="1452879"/>
            <a:ext cx="2580640" cy="54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arbucks - Wikipedia">
            <a:extLst>
              <a:ext uri="{FF2B5EF4-FFF2-40B4-BE49-F238E27FC236}">
                <a16:creationId xmlns:a16="http://schemas.microsoft.com/office/drawing/2014/main" id="{732BA422-FF4B-7288-A85D-4FF3CBC9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16" y="2629710"/>
            <a:ext cx="1578967" cy="15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94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rbucks - Wikipedia">
            <a:extLst>
              <a:ext uri="{FF2B5EF4-FFF2-40B4-BE49-F238E27FC236}">
                <a16:creationId xmlns:a16="http://schemas.microsoft.com/office/drawing/2014/main" id="{EC833A53-8E45-D102-36B6-C7E4BFD6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16" y="2629710"/>
            <a:ext cx="1578967" cy="15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6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295</Words>
  <Application>Microsoft Office PowerPoint</Application>
  <PresentationFormat>Widescreen</PresentationFormat>
  <Paragraphs>17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Kanit</vt:lpstr>
      <vt:lpstr>Calibri Light</vt:lpstr>
      <vt:lpstr>Kanit Light</vt:lpstr>
      <vt:lpstr>Athiti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Starbuck Thailand Exclusive</dc:title>
  <dc:creator>www.PowerPointHub.com; www.IslidesHub.com</dc:creator>
  <dcterms:created xsi:type="dcterms:W3CDTF">2023-07-01T12:02:56Z</dcterms:created>
  <dcterms:modified xsi:type="dcterms:W3CDTF">2023-07-01T13:54:04Z</dcterms:modified>
</cp:coreProperties>
</file>